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Proxima Nova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roximaNova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italic.fntdata"/><Relationship Id="rId25" Type="http://schemas.openxmlformats.org/officeDocument/2006/relationships/font" Target="fonts/ProximaNova-bold.fntdata"/><Relationship Id="rId27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ce6850189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ce6850189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75047b6e5_1_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75047b6e5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75047b6e5_1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75047b6e5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75047b6e5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75047b6e5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75047b6e5_1_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e75047b6e5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e75047b6e5_1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e75047b6e5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75047b6e5_1_1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75047b6e5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75047b6e5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75047b6e5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75047b6e5_1_1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75047b6e5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ce6850189_0_3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7ce6850189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d318bbc86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d318bbc86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75047b6e5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75047b6e5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ce6850189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ce6850189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75047b6e5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75047b6e5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75047b6e5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e75047b6e5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75047b6e5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75047b6e5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75047b6e5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75047b6e5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d318bbc8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d318bbc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image" Target="../media/image17.png"/><Relationship Id="rId8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ublic.tableau.com/app/profile/tara.flynn/viz/Bootcamp_Roughdraft/Dashboard1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6.png"/><Relationship Id="rId8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public.tableau.com/app/profile/tara.flynn/viz/Bootcamp_Roughdraft/Dashboard1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tflynn615/Tweet_Stock_Analysis/blob/main/Sam/Project%20Topic%20Selection%20Journey.png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92400" y="82675"/>
            <a:ext cx="8520600" cy="16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Twitter</a:t>
            </a:r>
            <a:r>
              <a:rPr b="1" lang="en" sz="4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and it’s impact on NASDAQ</a:t>
            </a:r>
            <a:endParaRPr b="1" sz="42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2400" y="3538800"/>
            <a:ext cx="8520600" cy="15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Tara Flynn, Sam Choi, Peter Chen, Sumed</a:t>
            </a:r>
            <a:endParaRPr sz="16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450" y="1885674"/>
            <a:ext cx="1432575" cy="1534325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3426" y="1885675"/>
            <a:ext cx="1312400" cy="153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1300" y="3926160"/>
            <a:ext cx="2237451" cy="63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275" y="3746738"/>
            <a:ext cx="1118326" cy="1118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13938" y="1885675"/>
            <a:ext cx="1474126" cy="153432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77200" y="1885675"/>
            <a:ext cx="1349625" cy="158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464325" y="1181425"/>
            <a:ext cx="7083000" cy="3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The team uploaded csvs (stocks and tweets) into Amazon S3 and connected to PgAdmin Postgres. S3 was also connected to a Jupyter Notebook database for use with Python and Pandas.</a:t>
            </a:r>
            <a:endParaRPr sz="13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Stocks and Tweets were joined based on stock company ticker through python and postgres.</a:t>
            </a:r>
            <a:endParaRPr sz="13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We </a:t>
            </a:r>
            <a:r>
              <a:rPr lang="en" sz="1300">
                <a:solidFill>
                  <a:srgbClr val="000000"/>
                </a:solidFill>
              </a:rPr>
              <a:t>identified</a:t>
            </a:r>
            <a:r>
              <a:rPr lang="en" sz="1300">
                <a:solidFill>
                  <a:srgbClr val="000000"/>
                </a:solidFill>
              </a:rPr>
              <a:t> null data sets from Tweets and Stocks and dropped any ‘N/A’ and ‘Null Values’.</a:t>
            </a:r>
            <a:endParaRPr sz="13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Dates were formatted for acceptable use for postgres and python work.</a:t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</p:txBody>
      </p:sp>
      <p:sp>
        <p:nvSpPr>
          <p:cNvPr id="132" name="Google Shape;132;p22"/>
          <p:cNvSpPr/>
          <p:nvPr/>
        </p:nvSpPr>
        <p:spPr>
          <a:xfrm>
            <a:off x="707825" y="908244"/>
            <a:ext cx="910200" cy="14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2"/>
          <p:cNvSpPr txBox="1"/>
          <p:nvPr>
            <p:ph type="title"/>
          </p:nvPr>
        </p:nvSpPr>
        <p:spPr>
          <a:xfrm>
            <a:off x="464325" y="373044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Discovery: </a:t>
            </a:r>
            <a:r>
              <a:rPr lang="en" sz="3000">
                <a:latin typeface="Proxima Nova"/>
                <a:ea typeface="Proxima Nova"/>
                <a:cs typeface="Proxima Nova"/>
                <a:sym typeface="Proxima Nova"/>
              </a:rPr>
              <a:t>Data Exploration and Analysis</a:t>
            </a:r>
            <a:endParaRPr sz="3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34" name="Google Shape;134;p22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464325" y="1181425"/>
            <a:ext cx="7083000" cy="3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Calculated fields were created for price action from the delta of opening and closing stock prices. These were compared with tweet volume counts tied to each day.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All stock dataframes were consolidated into 1 master table to capture all information for use of data analysis.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Data went through pre-viz using matplotlib pyplot to understand distribution of daily percent price changes. Identified the mean as well as all quartile ranges for each stock.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 Final-viz using Tableau illustrations.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Supervised machine learning model using Pandas and SKLearn libraries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Variables were price action and tweet counts.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Correlation was found on stock liquidity/volume quantity exchange.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No strong correlation between price action vs tweet activity.</a:t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</p:txBody>
      </p:sp>
      <p:sp>
        <p:nvSpPr>
          <p:cNvPr id="140" name="Google Shape;140;p23"/>
          <p:cNvSpPr/>
          <p:nvPr/>
        </p:nvSpPr>
        <p:spPr>
          <a:xfrm>
            <a:off x="707825" y="908244"/>
            <a:ext cx="910200" cy="14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3"/>
          <p:cNvSpPr txBox="1"/>
          <p:nvPr>
            <p:ph type="title"/>
          </p:nvPr>
        </p:nvSpPr>
        <p:spPr>
          <a:xfrm>
            <a:off x="464325" y="373050"/>
            <a:ext cx="8007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Discovery: </a:t>
            </a:r>
            <a:r>
              <a:rPr lang="en" sz="3000">
                <a:latin typeface="Proxima Nova"/>
                <a:ea typeface="Proxima Nova"/>
                <a:cs typeface="Proxima Nova"/>
                <a:sym typeface="Proxima Nova"/>
              </a:rPr>
              <a:t>Data Exploration and Analysis pt 2</a:t>
            </a:r>
            <a:endParaRPr sz="3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42" name="Google Shape;142;p23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68650" y="330975"/>
            <a:ext cx="7688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Tableau Storyboard: Blue Prints → Construction</a:t>
            </a:r>
            <a:endParaRPr sz="4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8" name="Google Shape;148;p24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/>
          <p:nvPr/>
        </p:nvSpPr>
        <p:spPr>
          <a:xfrm>
            <a:off x="707825" y="908244"/>
            <a:ext cx="910200" cy="14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5"/>
          <p:cNvSpPr txBox="1"/>
          <p:nvPr>
            <p:ph type="title"/>
          </p:nvPr>
        </p:nvSpPr>
        <p:spPr>
          <a:xfrm>
            <a:off x="464325" y="373044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Data Analysis: </a:t>
            </a:r>
            <a:r>
              <a:rPr lang="en" sz="3000">
                <a:latin typeface="Proxima Nova"/>
                <a:ea typeface="Proxima Nova"/>
                <a:cs typeface="Proxima Nova"/>
                <a:sym typeface="Proxima Nova"/>
              </a:rPr>
              <a:t>Tableau</a:t>
            </a:r>
            <a:endParaRPr sz="3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55" name="Google Shape;155;p25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5"/>
          <p:cNvSpPr txBox="1"/>
          <p:nvPr/>
        </p:nvSpPr>
        <p:spPr>
          <a:xfrm>
            <a:off x="613625" y="1177175"/>
            <a:ext cx="74967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Link to Tableau Public Dashboard</a:t>
            </a:r>
            <a:r>
              <a:rPr lang="en"/>
              <a:t> - </a:t>
            </a:r>
            <a:r>
              <a:rPr lang="en" u="sng">
                <a:solidFill>
                  <a:schemeClr val="hlink"/>
                </a:solidFill>
                <a:hlinkClick r:id="rId3"/>
              </a:rPr>
              <a:t>CLICK HERE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Analysis of Tweet Impacts on Stock Prices: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Tweet Volume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Aggregate Price Action Over Time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Tweet Volume vs Stock Volume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Tweet Volume vs Price Volume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Tweet Engagement: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Popular Authors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Tweets with more than 1,000+ engagement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/>
          <p:nvPr/>
        </p:nvSpPr>
        <p:spPr>
          <a:xfrm>
            <a:off x="707825" y="908244"/>
            <a:ext cx="910200" cy="14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 txBox="1"/>
          <p:nvPr>
            <p:ph type="title"/>
          </p:nvPr>
        </p:nvSpPr>
        <p:spPr>
          <a:xfrm>
            <a:off x="464325" y="373044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Data Analysis: </a:t>
            </a:r>
            <a:r>
              <a:rPr lang="en" sz="3000">
                <a:latin typeface="Proxima Nova"/>
                <a:ea typeface="Proxima Nova"/>
                <a:cs typeface="Proxima Nova"/>
                <a:sym typeface="Proxima Nova"/>
              </a:rPr>
              <a:t>Machine Learning (Apple)</a:t>
            </a:r>
            <a:endParaRPr sz="3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63" name="Google Shape;163;p26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925" y="908250"/>
            <a:ext cx="2730522" cy="186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8450" y="1024576"/>
            <a:ext cx="2534423" cy="174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2287" y="1069749"/>
            <a:ext cx="2365600" cy="1655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7298" y="2827305"/>
            <a:ext cx="2786113" cy="20197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63398" y="2827305"/>
            <a:ext cx="3048960" cy="2019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47083" y="2886830"/>
            <a:ext cx="2726843" cy="192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/>
          <p:nvPr/>
        </p:nvSpPr>
        <p:spPr>
          <a:xfrm>
            <a:off x="707825" y="908244"/>
            <a:ext cx="910200" cy="14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464325" y="373044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Data Analysis: </a:t>
            </a:r>
            <a:r>
              <a:rPr lang="en" sz="3000">
                <a:latin typeface="Proxima Nova"/>
                <a:ea typeface="Proxima Nova"/>
                <a:cs typeface="Proxima Nova"/>
                <a:sym typeface="Proxima Nova"/>
              </a:rPr>
              <a:t>Tableau</a:t>
            </a:r>
            <a:endParaRPr sz="3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76" name="Google Shape;176;p27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7"/>
          <p:cNvSpPr txBox="1"/>
          <p:nvPr/>
        </p:nvSpPr>
        <p:spPr>
          <a:xfrm>
            <a:off x="613625" y="1177175"/>
            <a:ext cx="74967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Link to Tableau Public Dashboard</a:t>
            </a:r>
            <a:r>
              <a:rPr lang="en"/>
              <a:t> - </a:t>
            </a:r>
            <a:r>
              <a:rPr lang="en" u="sng">
                <a:solidFill>
                  <a:schemeClr val="hlink"/>
                </a:solidFill>
                <a:hlinkClick r:id="rId3"/>
              </a:rPr>
              <a:t>CLICK HERE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Analysis of Tweet Impacts on Stock Prices: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Tweet Volume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Aggregate Price Action Over Time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Tweet Volume vs Stock Volume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Tweet Volume vs Price Volume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Tweet Engagement: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Popular Authors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Tweets with more than 1,000+ engagement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468650" y="330975"/>
            <a:ext cx="7688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Technology Used</a:t>
            </a:r>
            <a:endParaRPr sz="4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3" name="Google Shape;183;p28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/>
          <p:nvPr/>
        </p:nvSpPr>
        <p:spPr>
          <a:xfrm>
            <a:off x="707825" y="908244"/>
            <a:ext cx="910200" cy="14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9"/>
          <p:cNvSpPr txBox="1"/>
          <p:nvPr>
            <p:ph type="title"/>
          </p:nvPr>
        </p:nvSpPr>
        <p:spPr>
          <a:xfrm>
            <a:off x="464325" y="373044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Technology Used</a:t>
            </a:r>
            <a:endParaRPr sz="3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90" name="Google Shape;190;p29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9"/>
          <p:cNvSpPr txBox="1"/>
          <p:nvPr/>
        </p:nvSpPr>
        <p:spPr>
          <a:xfrm>
            <a:off x="613625" y="1177175"/>
            <a:ext cx="74967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Data Cleaning and Analysis: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Excel and Panda were used to clean the data and perform an exploratory analysis. Python was used for further drill down analysis and data manipulation.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Database Storage: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Amazon RDS, PgAdmin, and S3 buckets were used to store our raw and cleaned csv data. 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Machine Learning: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SKLearn was used as our Machine Learning Library.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Logistic Regression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Standard Scaler Train-Test-Split (75:25)	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Tensor Flow: Train-Test-Split (75:25)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6 nodes; Relu model (first hidden layer); Sigmoid (output layer)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Dashboards: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Tableau was used for visualization presentation on all of our finds and ML predictions.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/>
          <p:nvPr/>
        </p:nvSpPr>
        <p:spPr>
          <a:xfrm>
            <a:off x="729450" y="1106200"/>
            <a:ext cx="946200" cy="23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0"/>
          <p:cNvSpPr/>
          <p:nvPr/>
        </p:nvSpPr>
        <p:spPr>
          <a:xfrm>
            <a:off x="-5850" y="-25950"/>
            <a:ext cx="9155700" cy="5195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30"/>
          <p:cNvSpPr txBox="1"/>
          <p:nvPr>
            <p:ph type="title"/>
          </p:nvPr>
        </p:nvSpPr>
        <p:spPr>
          <a:xfrm>
            <a:off x="452300" y="1757475"/>
            <a:ext cx="3484500" cy="12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you!</a:t>
            </a:r>
            <a:endParaRPr b="1" sz="4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468650" y="3309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Project Summary and Selection Journey</a:t>
            </a:r>
            <a:endParaRPr sz="4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635600" y="1155650"/>
            <a:ext cx="1040100" cy="12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469875" y="370338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Project Summary</a:t>
            </a:r>
            <a:endParaRPr b="1" sz="3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0" l="2945" r="2936" t="0"/>
          <a:stretch/>
        </p:blipFill>
        <p:spPr>
          <a:xfrm>
            <a:off x="5846350" y="0"/>
            <a:ext cx="33079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469875" y="1155650"/>
            <a:ext cx="5287200" cy="26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Objective:</a:t>
            </a:r>
            <a:r>
              <a:rPr lang="en" sz="1500">
                <a:solidFill>
                  <a:srgbClr val="000000"/>
                </a:solidFill>
              </a:rPr>
              <a:t> 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Identifying correlation between Stocks and Tweets.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We are using the top 5 NASDAQ stocks (Apple, Amazon, Tesla, Microsoft, and Google)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Does Twitter activity affect opening and closing prices in the market?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  <a:highlight>
                  <a:srgbClr val="FFFF00"/>
                </a:highlight>
              </a:rPr>
              <a:t>Does Twitter activity predict stock liquidity?</a:t>
            </a:r>
            <a:endParaRPr sz="1500">
              <a:solidFill>
                <a:srgbClr val="000000"/>
              </a:solidFill>
              <a:highlight>
                <a:srgbClr val="FFFF00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Identify correlation and utilize machine learning to test our our hypothesis and replicate accuracy and precision through machine learning models.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635600" y="1155650"/>
            <a:ext cx="1040100" cy="12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type="title"/>
          </p:nvPr>
        </p:nvSpPr>
        <p:spPr>
          <a:xfrm>
            <a:off x="158925" y="353538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Project Selection Journey</a:t>
            </a:r>
            <a:endParaRPr b="1" sz="3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469875" y="1155650"/>
            <a:ext cx="4542000" cy="26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Objective:</a:t>
            </a:r>
            <a:r>
              <a:rPr lang="en" sz="1500">
                <a:solidFill>
                  <a:srgbClr val="000000"/>
                </a:solidFill>
              </a:rPr>
              <a:t> Choosing the Topic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We </a:t>
            </a:r>
            <a:r>
              <a:rPr lang="en" sz="1500">
                <a:solidFill>
                  <a:srgbClr val="000000"/>
                </a:solidFill>
              </a:rPr>
              <a:t>researched</a:t>
            </a:r>
            <a:r>
              <a:rPr lang="en" sz="1500">
                <a:solidFill>
                  <a:srgbClr val="000000"/>
                </a:solidFill>
              </a:rPr>
              <a:t> 4 different topics from various different sectors of industry.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The final selection, ‘</a:t>
            </a:r>
            <a:r>
              <a:rPr b="1" lang="en" sz="1500">
                <a:solidFill>
                  <a:srgbClr val="000000"/>
                </a:solidFill>
              </a:rPr>
              <a:t>Stock Market and Tweets’</a:t>
            </a:r>
            <a:r>
              <a:rPr lang="en" sz="1500">
                <a:solidFill>
                  <a:srgbClr val="000000"/>
                </a:solidFill>
              </a:rPr>
              <a:t> was selected after reviewing objective, needed technology, and limitations from the available data sets.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For easier viewing of the journey model,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CLICK HERE</a:t>
            </a:r>
            <a:r>
              <a:rPr lang="en" sz="1500">
                <a:solidFill>
                  <a:srgbClr val="000000"/>
                </a:solidFill>
              </a:rPr>
              <a:t>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1875" y="135025"/>
            <a:ext cx="4073498" cy="47400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68650" y="330975"/>
            <a:ext cx="7688400" cy="11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Data Source</a:t>
            </a:r>
            <a:endParaRPr sz="4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635600" y="1155650"/>
            <a:ext cx="1040100" cy="12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type="title"/>
          </p:nvPr>
        </p:nvSpPr>
        <p:spPr>
          <a:xfrm>
            <a:off x="158925" y="353538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Data Source</a:t>
            </a:r>
            <a:endParaRPr b="1" sz="3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234550" y="1155650"/>
            <a:ext cx="3858600" cy="26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Source: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Data for Stocks (Amazon, Apple, Microsoft, Tesla, and Google) were obtained in csv format through kaggle.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Data for Tweets through 2015 - 2019 were obtained in csv format through Kaggle.</a:t>
            </a:r>
            <a:endParaRPr sz="1500">
              <a:solidFill>
                <a:srgbClr val="000000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3150" y="465675"/>
            <a:ext cx="4949450" cy="4443049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/>
          <p:nvPr/>
        </p:nvSpPr>
        <p:spPr>
          <a:xfrm>
            <a:off x="635600" y="1155650"/>
            <a:ext cx="1040100" cy="12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>
            <p:ph type="title"/>
          </p:nvPr>
        </p:nvSpPr>
        <p:spPr>
          <a:xfrm>
            <a:off x="152400" y="43363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Data Source: </a:t>
            </a:r>
            <a:r>
              <a:rPr lang="en" sz="3000">
                <a:latin typeface="Proxima Nova"/>
                <a:ea typeface="Proxima Nova"/>
                <a:cs typeface="Proxima Nova"/>
                <a:sym typeface="Proxima Nova"/>
              </a:rPr>
              <a:t>ERD</a:t>
            </a:r>
            <a:endParaRPr b="1" sz="3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8" name="Google Shape;108;p19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78575"/>
            <a:ext cx="8714348" cy="431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468650" y="330975"/>
            <a:ext cx="7688400" cy="11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Discovery, Data Exploration, and Data Analysis</a:t>
            </a:r>
            <a:endParaRPr sz="4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464325" y="1181425"/>
            <a:ext cx="5496600" cy="3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What level of correlation and </a:t>
            </a:r>
            <a:r>
              <a:rPr lang="en" sz="1300">
                <a:solidFill>
                  <a:srgbClr val="000000"/>
                </a:solidFill>
              </a:rPr>
              <a:t>predictability</a:t>
            </a:r>
            <a:r>
              <a:rPr lang="en" sz="1300">
                <a:solidFill>
                  <a:srgbClr val="000000"/>
                </a:solidFill>
              </a:rPr>
              <a:t> can be gathered to test out our hypothesis that tweets impact stocks in terms of prices or stock volume transactions?</a:t>
            </a:r>
            <a:endParaRPr sz="13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Which primary and foreign keys can be utilized to JOIN these data sets together for use?</a:t>
            </a:r>
            <a:endParaRPr sz="13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Are there key points within the year where stock prices and volume transactions go up naturally with or without influence from twitter end users and influencers?</a:t>
            </a:r>
            <a:endParaRPr sz="13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Can this be tested through supervised learning to replicate results from SKLearn train-test-split?</a:t>
            </a:r>
            <a:endParaRPr sz="13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If so, what is the best model to use for machine learning that will not over fit or under fit?</a:t>
            </a:r>
            <a:endParaRPr sz="1300">
              <a:solidFill>
                <a:srgbClr val="000000"/>
              </a:solidFill>
            </a:endParaRPr>
          </a:p>
        </p:txBody>
      </p:sp>
      <p:sp>
        <p:nvSpPr>
          <p:cNvPr id="121" name="Google Shape;121;p21"/>
          <p:cNvSpPr/>
          <p:nvPr/>
        </p:nvSpPr>
        <p:spPr>
          <a:xfrm>
            <a:off x="707825" y="908244"/>
            <a:ext cx="910200" cy="14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 txBox="1"/>
          <p:nvPr>
            <p:ph type="title"/>
          </p:nvPr>
        </p:nvSpPr>
        <p:spPr>
          <a:xfrm>
            <a:off x="464325" y="373044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Discovery:</a:t>
            </a:r>
            <a:r>
              <a:rPr b="1" lang="en" sz="30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3000">
                <a:latin typeface="Proxima Nova"/>
                <a:ea typeface="Proxima Nova"/>
                <a:cs typeface="Proxima Nova"/>
                <a:sym typeface="Proxima Nova"/>
              </a:rPr>
              <a:t>Questions to Answer</a:t>
            </a:r>
            <a:endParaRPr sz="3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grpSp>
        <p:nvGrpSpPr>
          <p:cNvPr id="123" name="Google Shape;123;p21"/>
          <p:cNvGrpSpPr/>
          <p:nvPr/>
        </p:nvGrpSpPr>
        <p:grpSpPr>
          <a:xfrm>
            <a:off x="5014999" y="179750"/>
            <a:ext cx="5088851" cy="3757000"/>
            <a:chOff x="5099024" y="-862950"/>
            <a:chExt cx="5088851" cy="3757000"/>
          </a:xfrm>
        </p:grpSpPr>
        <p:pic>
          <p:nvPicPr>
            <p:cNvPr id="124" name="Google Shape;124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5099024" y="-862950"/>
              <a:ext cx="5088851" cy="3757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5" name="Google Shape;125;p21"/>
            <p:cNvSpPr txBox="1"/>
            <p:nvPr/>
          </p:nvSpPr>
          <p:spPr>
            <a:xfrm>
              <a:off x="6836075" y="179650"/>
              <a:ext cx="2034300" cy="9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</a:rPr>
                <a:t>What can I solve/answer with this data?</a:t>
              </a:r>
              <a:endParaRPr sz="13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26" name="Google Shape;126;p21"/>
          <p:cNvSpPr/>
          <p:nvPr/>
        </p:nvSpPr>
        <p:spPr>
          <a:xfrm>
            <a:off x="-5850" y="5049850"/>
            <a:ext cx="9155700" cy="222600"/>
          </a:xfrm>
          <a:prstGeom prst="rect">
            <a:avLst/>
          </a:prstGeom>
          <a:solidFill>
            <a:srgbClr val="97B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